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A0C0817-A112-4847-8014-A94B7D2A4EA3}" type="datetime1">
              <a:rPr lang="en-US" smtClean="0"/>
              <a:t>2/9/2020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867112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FA2B21-3FCD-4721-B95C-427943F61125}" type="datetime1">
              <a:rPr lang="en-US" smtClean="0"/>
              <a:t>2/9/2020</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8087489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2/9/2020</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955359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2/9/2020</a:t>
            </a:fld>
            <a:endParaRPr lang="en-US"/>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9208290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2/9/2020</a:t>
            </a:fld>
            <a:endParaRPr lang="en-US"/>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7857085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6FA2B21-3FCD-4721-B95C-427943F61125}" type="datetime1">
              <a:rPr lang="en-US" smtClean="0"/>
              <a:t>2/9/2020</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5554642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6FA2B21-3FCD-4721-B95C-427943F61125}" type="datetime1">
              <a:rPr lang="en-US" smtClean="0"/>
              <a:t>2/9/2020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7683784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34F40B7-36AB-4376-BE14-EF7004D79BB9}"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67776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F87CAB8-DCAE-46A5-AADA-B3FAD11A54E0}"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76090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518200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C646AA-F36E-4540-911D-FFFC0A0EF24A}" type="datetime1">
              <a:rPr lang="en-US" smtClean="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5288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062239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07561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66104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2/9/2020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43397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8D12A6-918A-48BD-8CB9-CA713993B0EA}" type="datetime1">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5682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pPr/>
              <a:t>2/9/2020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56540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6FA2B21-3FCD-4721-B95C-427943F61125}" type="datetime1">
              <a:rPr lang="en-US" smtClean="0"/>
              <a:t>2/9/2020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778972036"/>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google.com/url?q=https%3A%2F%2Fwww.colorincolorado.org%2Freading-tip-sheets-parents&amp;sa=D&amp;sntz=1&amp;usg=AFQjCNH2eNGHoyisDoXK2iACrfxOfh1GQg" TargetMode="External"/><Relationship Id="rId3" Type="http://schemas.openxmlformats.org/officeDocument/2006/relationships/hyperlink" Target="http://www.google.com/url?q=http%3A%2F%2Fwww.wakegov.com%2Flibraries%2Fevents%2FPages%2Fdefault.aspx&amp;sa=D&amp;sntz=1&amp;usg=AFQjCNFR2BT-kAhIs7r4BnRelkwxsBIBkQ" TargetMode="External"/><Relationship Id="rId7" Type="http://schemas.openxmlformats.org/officeDocument/2006/relationships/hyperlink" Target="https://www.google.com/url?q=https%3A%2F%2Fjlittle27.wixsite.com%2Faresesl%2Fstudent-links&amp;sa=D&amp;sntz=1&amp;usg=AFQjCNFxfR6fzPjuv23GHklJXUDJ_BWsjw" TargetMode="External"/><Relationship Id="rId2" Type="http://schemas.openxmlformats.org/officeDocument/2006/relationships/hyperlink" Target="https://www.google.com/url?q=https%3A%2F%2Fwida.wisc.edu%2Fresources%2Fmy-child-ell-6-what-can-i-do-support-my-child&amp;sa=D&amp;sntz=1&amp;usg=AFQjCNG0uAamwTC1f9MOCh_wa2mMqTl7cg" TargetMode="External"/><Relationship Id="rId1" Type="http://schemas.openxmlformats.org/officeDocument/2006/relationships/slideLayout" Target="../slideLayouts/slideLayout2.xml"/><Relationship Id="rId6" Type="http://schemas.openxmlformats.org/officeDocument/2006/relationships/hyperlink" Target="https://www.google.com/url?q=https%3A%2F%2Fpbskids.org%2F&amp;sa=D&amp;sntz=1&amp;usg=AFQjCNF3-lTg8zNGu764pyYeKcjKClK_CQ" TargetMode="External"/><Relationship Id="rId5" Type="http://schemas.openxmlformats.org/officeDocument/2006/relationships/hyperlink" Target="https://www.google.com/url?q=https%3A%2F%2Fwww.ncdcr.gov%2Fthings-to-do%2Fmuseums&amp;sa=D&amp;sntz=1&amp;usg=AFQjCNEC2VHsWBnG_Bj4hJE0yPnbsQl5bg" TargetMode="External"/><Relationship Id="rId4" Type="http://schemas.openxmlformats.org/officeDocument/2006/relationships/hyperlink" Target="http://www.google.com/url?q=http%3A%2F%2Fwww.colorincolorado.org%2Ffamilies&amp;sa=D&amp;sntz=1&amp;usg=AFQjCNHJN1QH2dKboSbyHMdG_SC0EELDrQ" TargetMode="External"/><Relationship Id="rId9" Type="http://schemas.openxmlformats.org/officeDocument/2006/relationships/hyperlink" Target="https://www.raz-kids.com/main/Search/?searchTerms=log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com/url?q=https%3A%2F%2Fwida.wisc.edu%2Fresources%2Ffostering-active-comprehension-asking-and-answering-questions&amp;sa=D&amp;sntz=1&amp;usg=AFQjCNE4qq59Nly-M47QJeezmMiqIckCIw" TargetMode="External"/><Relationship Id="rId2" Type="http://schemas.openxmlformats.org/officeDocument/2006/relationships/hyperlink" Target="https://www.google.com/url?q=https%3A%2F%2Fwida.wisc.edu%2Fsites%2Fdefault%2Ffiles%2Fresource%2FFocusOn-Group-Work.pdf&amp;sa=D&amp;sntz=1&amp;usg=AFQjCNEzkYmp6ipxoJE5ozaBwb4nDggvYA" TargetMode="External"/><Relationship Id="rId1" Type="http://schemas.openxmlformats.org/officeDocument/2006/relationships/slideLayout" Target="../slideLayouts/slideLayout2.xml"/><Relationship Id="rId4" Type="http://schemas.openxmlformats.org/officeDocument/2006/relationships/hyperlink" Target="https://www.google.com/url?q=https%3A%2F%2Fwida.wisc.edu%2Fresources%2Facademic-vocabulary-development&amp;sa=D&amp;sntz=1&amp;usg=AFQjCNHh2HssgZHE5cZNuldo1Q6o0ejzXA"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mailto:cburkhalter@wcpss.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9FE8AB9-1A98-41CA-BAEF-9B4A9987631E}"/>
              </a:ext>
            </a:extLst>
          </p:cNvPr>
          <p:cNvPicPr>
            <a:picLocks noChangeAspect="1"/>
          </p:cNvPicPr>
          <p:nvPr/>
        </p:nvPicPr>
        <p:blipFill rotWithShape="1">
          <a:blip r:embed="rId2">
            <a:alphaModFix amt="90000"/>
          </a:blip>
          <a:srcRect t="1310" b="14420"/>
          <a:stretch/>
        </p:blipFill>
        <p:spPr>
          <a:xfrm>
            <a:off x="1" y="10"/>
            <a:ext cx="12191999" cy="6857989"/>
          </a:xfrm>
          <a:prstGeom prst="rect">
            <a:avLst/>
          </a:prstGeom>
        </p:spPr>
      </p:pic>
      <p:sp>
        <p:nvSpPr>
          <p:cNvPr id="2" name="Title 1">
            <a:extLst>
              <a:ext uri="{FF2B5EF4-FFF2-40B4-BE49-F238E27FC236}">
                <a16:creationId xmlns:a16="http://schemas.microsoft.com/office/drawing/2014/main" id="{C6DEAC3F-5BF4-44EE-9B9A-4F638768A67D}"/>
              </a:ext>
            </a:extLst>
          </p:cNvPr>
          <p:cNvSpPr>
            <a:spLocks noGrp="1"/>
          </p:cNvSpPr>
          <p:nvPr>
            <p:ph type="ctrTitle"/>
          </p:nvPr>
        </p:nvSpPr>
        <p:spPr/>
        <p:txBody>
          <a:bodyPr>
            <a:normAutofit/>
          </a:bodyPr>
          <a:lstStyle/>
          <a:p>
            <a:r>
              <a:rPr lang="en-US" b="1" dirty="0">
                <a:latin typeface="Cambria" panose="02040503050406030204" pitchFamily="18" charset="0"/>
                <a:ea typeface="Cambria" panose="02040503050406030204" pitchFamily="18" charset="0"/>
              </a:rPr>
              <a:t>ESL PROGRAM</a:t>
            </a:r>
            <a:br>
              <a:rPr lang="en-US" b="1" dirty="0">
                <a:latin typeface="Cambria" panose="02040503050406030204" pitchFamily="18" charset="0"/>
                <a:ea typeface="Cambria" panose="02040503050406030204" pitchFamily="18" charset="0"/>
              </a:rPr>
            </a:br>
            <a:r>
              <a:rPr lang="en-US" b="1" dirty="0">
                <a:latin typeface="Cambria" panose="02040503050406030204" pitchFamily="18" charset="0"/>
                <a:ea typeface="Cambria" panose="02040503050406030204" pitchFamily="18" charset="0"/>
              </a:rPr>
              <a:t>FEBRUARY 11, 2020</a:t>
            </a:r>
          </a:p>
        </p:txBody>
      </p:sp>
      <p:sp>
        <p:nvSpPr>
          <p:cNvPr id="3" name="Subtitle 2">
            <a:extLst>
              <a:ext uri="{FF2B5EF4-FFF2-40B4-BE49-F238E27FC236}">
                <a16:creationId xmlns:a16="http://schemas.microsoft.com/office/drawing/2014/main" id="{DFEAA371-01F6-4F89-BDB5-E49418F5B711}"/>
              </a:ext>
            </a:extLst>
          </p:cNvPr>
          <p:cNvSpPr>
            <a:spLocks noGrp="1"/>
          </p:cNvSpPr>
          <p:nvPr>
            <p:ph type="subTitle" idx="1"/>
          </p:nvPr>
        </p:nvSpPr>
        <p:spPr/>
        <p:txBody>
          <a:bodyPr>
            <a:normAutofit/>
          </a:bodyPr>
          <a:lstStyle/>
          <a:p>
            <a:r>
              <a:rPr lang="en-US" sz="2800" dirty="0">
                <a:solidFill>
                  <a:schemeClr val="bg1"/>
                </a:solidFill>
                <a:latin typeface="+mj-lt"/>
              </a:rPr>
              <a:t>Mrs. Burkhalter </a:t>
            </a:r>
            <a:r>
              <a:rPr lang="en-US" sz="2800" dirty="0" err="1">
                <a:solidFill>
                  <a:schemeClr val="bg1"/>
                </a:solidFill>
                <a:latin typeface="+mj-lt"/>
              </a:rPr>
              <a:t>esl</a:t>
            </a:r>
            <a:r>
              <a:rPr lang="en-US" sz="2800" dirty="0">
                <a:solidFill>
                  <a:schemeClr val="bg1"/>
                </a:solidFill>
                <a:latin typeface="+mj-lt"/>
              </a:rPr>
              <a:t> teacher</a:t>
            </a:r>
          </a:p>
        </p:txBody>
      </p:sp>
    </p:spTree>
    <p:extLst>
      <p:ext uri="{BB962C8B-B14F-4D97-AF65-F5344CB8AC3E}">
        <p14:creationId xmlns:p14="http://schemas.microsoft.com/office/powerpoint/2010/main" val="213660058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84670-A896-42EF-92A1-FCE80EB728A5}"/>
              </a:ext>
            </a:extLst>
          </p:cNvPr>
          <p:cNvSpPr>
            <a:spLocks noGrp="1"/>
          </p:cNvSpPr>
          <p:nvPr>
            <p:ph type="title"/>
          </p:nvPr>
        </p:nvSpPr>
        <p:spPr/>
        <p:txBody>
          <a:bodyPr/>
          <a:lstStyle/>
          <a:p>
            <a:r>
              <a:rPr lang="en-US" dirty="0"/>
              <a:t>WHAT IS ESL?  </a:t>
            </a:r>
          </a:p>
        </p:txBody>
      </p:sp>
      <p:sp>
        <p:nvSpPr>
          <p:cNvPr id="3" name="Content Placeholder 2">
            <a:extLst>
              <a:ext uri="{FF2B5EF4-FFF2-40B4-BE49-F238E27FC236}">
                <a16:creationId xmlns:a16="http://schemas.microsoft.com/office/drawing/2014/main" id="{911632A7-F471-4069-BBAE-DC3B1BB584D3}"/>
              </a:ext>
            </a:extLst>
          </p:cNvPr>
          <p:cNvSpPr>
            <a:spLocks noGrp="1"/>
          </p:cNvSpPr>
          <p:nvPr>
            <p:ph idx="1"/>
          </p:nvPr>
        </p:nvSpPr>
        <p:spPr/>
        <p:txBody>
          <a:bodyPr>
            <a:normAutofit fontScale="47500" lnSpcReduction="20000"/>
          </a:bodyPr>
          <a:lstStyle/>
          <a:p>
            <a:r>
              <a:rPr lang="en-US" sz="2900" dirty="0"/>
              <a:t> Swift Creek is a wonderfully diverse community dedicated to promoting student academic growth and achievement. As part of that effort, we offer the ESL program. In short, the ESL program:</a:t>
            </a:r>
          </a:p>
          <a:p>
            <a:r>
              <a:rPr lang="en-US" sz="2900" dirty="0"/>
              <a:t>It is a free program for students who speak a language other than English in their home.</a:t>
            </a:r>
          </a:p>
          <a:p>
            <a:r>
              <a:rPr lang="en-US" sz="2900" dirty="0"/>
              <a:t>This class is held during school hours and students will not miss any core instruction. </a:t>
            </a:r>
          </a:p>
          <a:p>
            <a:r>
              <a:rPr lang="en-US" sz="2900" dirty="0"/>
              <a:t>ESL students are supported in their language and academic development both directly and indirectly by the ESL teacher.</a:t>
            </a:r>
          </a:p>
          <a:p>
            <a:r>
              <a:rPr lang="en-US" sz="2900" dirty="0"/>
              <a:t>The curriculum is research-based and uses the WIDA English Language Proficiency Standards in addition to the North Carolina Essential Standards and the Common Core standards. The ESL teacher uses student language data, academic data and teacher collaboration, to provide each child with the services they need to succeed. These services vary but primarily include research-based standards aligned small group literacy instruction and in class ESL instructional support. The ESL program at Swift Creek Elementary focuses on literacy and integrates Social Studies, Science, and Mathematics into literacy lessons. All lessons include reading, writing, speaking, and listening objectives. </a:t>
            </a:r>
          </a:p>
          <a:p>
            <a:pPr marL="0" indent="0">
              <a:buNone/>
            </a:pPr>
            <a:endParaRPr lang="en-US" dirty="0"/>
          </a:p>
        </p:txBody>
      </p:sp>
    </p:spTree>
    <p:extLst>
      <p:ext uri="{BB962C8B-B14F-4D97-AF65-F5344CB8AC3E}">
        <p14:creationId xmlns:p14="http://schemas.microsoft.com/office/powerpoint/2010/main" val="867026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A73D3-80B4-4817-A610-981C8AF5D838}"/>
              </a:ext>
            </a:extLst>
          </p:cNvPr>
          <p:cNvSpPr>
            <a:spLocks noGrp="1"/>
          </p:cNvSpPr>
          <p:nvPr>
            <p:ph type="title"/>
          </p:nvPr>
        </p:nvSpPr>
        <p:spPr/>
        <p:txBody>
          <a:bodyPr/>
          <a:lstStyle/>
          <a:p>
            <a:r>
              <a:rPr lang="en-US" dirty="0"/>
              <a:t>TYPES OF SERVICES FOR ELLS</a:t>
            </a:r>
          </a:p>
        </p:txBody>
      </p:sp>
      <p:sp>
        <p:nvSpPr>
          <p:cNvPr id="3" name="Content Placeholder 2">
            <a:extLst>
              <a:ext uri="{FF2B5EF4-FFF2-40B4-BE49-F238E27FC236}">
                <a16:creationId xmlns:a16="http://schemas.microsoft.com/office/drawing/2014/main" id="{0BE83C05-D2E4-44A4-AD16-E4B2855A972C}"/>
              </a:ext>
            </a:extLst>
          </p:cNvPr>
          <p:cNvSpPr>
            <a:spLocks noGrp="1"/>
          </p:cNvSpPr>
          <p:nvPr>
            <p:ph idx="1"/>
          </p:nvPr>
        </p:nvSpPr>
        <p:spPr>
          <a:xfrm>
            <a:off x="1154954" y="2617568"/>
            <a:ext cx="8825659" cy="3416300"/>
          </a:xfrm>
        </p:spPr>
        <p:txBody>
          <a:bodyPr>
            <a:normAutofit lnSpcReduction="10000"/>
          </a:bodyPr>
          <a:lstStyle/>
          <a:p>
            <a:r>
              <a:rPr lang="en-US" sz="1800" dirty="0"/>
              <a:t>.  When a student receives ESL service at school their level of support is focusing on their individualized language needs.  There are three levels of service: comprehensive, moderate, and transitional. </a:t>
            </a:r>
          </a:p>
          <a:p>
            <a:r>
              <a:rPr lang="en-US" sz="1800" b="1" dirty="0"/>
              <a:t>Comprehensive:  </a:t>
            </a:r>
            <a:r>
              <a:rPr lang="en-US" sz="1800" dirty="0"/>
              <a:t>Students that are in their first year of learning English- 5 days a week for ESL services.</a:t>
            </a:r>
          </a:p>
          <a:p>
            <a:r>
              <a:rPr lang="en-US" sz="1800" b="1" dirty="0"/>
              <a:t>Moderate</a:t>
            </a:r>
            <a:r>
              <a:rPr lang="en-US" sz="1800" dirty="0"/>
              <a:t>- Students that are in their 2nd-4th years of learning English-3-4 days a week of ESL services.</a:t>
            </a:r>
          </a:p>
          <a:p>
            <a:r>
              <a:rPr lang="en-US" sz="1800" b="1" dirty="0"/>
              <a:t>Transitional:</a:t>
            </a:r>
            <a:r>
              <a:rPr lang="en-US" sz="1800" dirty="0"/>
              <a:t> students do not usually receive direct instruction from ESL Teacher.  The ESL teacher collaborates with their regular education teacher to offer support in the regular classroom and to monitor their language progress.  </a:t>
            </a:r>
          </a:p>
          <a:p>
            <a:endParaRPr lang="en-US" dirty="0"/>
          </a:p>
        </p:txBody>
      </p:sp>
    </p:spTree>
    <p:extLst>
      <p:ext uri="{BB962C8B-B14F-4D97-AF65-F5344CB8AC3E}">
        <p14:creationId xmlns:p14="http://schemas.microsoft.com/office/powerpoint/2010/main" val="817902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9A975-3CF7-4023-BBEC-238ADF469CCA}"/>
              </a:ext>
            </a:extLst>
          </p:cNvPr>
          <p:cNvSpPr>
            <a:spLocks noGrp="1"/>
          </p:cNvSpPr>
          <p:nvPr>
            <p:ph type="title"/>
          </p:nvPr>
        </p:nvSpPr>
        <p:spPr/>
        <p:txBody>
          <a:bodyPr/>
          <a:lstStyle/>
          <a:p>
            <a:r>
              <a:rPr lang="en-US" dirty="0"/>
              <a:t>ACCESS TESTING	</a:t>
            </a:r>
          </a:p>
        </p:txBody>
      </p:sp>
      <p:sp>
        <p:nvSpPr>
          <p:cNvPr id="3" name="Content Placeholder 2">
            <a:extLst>
              <a:ext uri="{FF2B5EF4-FFF2-40B4-BE49-F238E27FC236}">
                <a16:creationId xmlns:a16="http://schemas.microsoft.com/office/drawing/2014/main" id="{4D1B451F-E702-4044-8979-793A6B7D9436}"/>
              </a:ext>
            </a:extLst>
          </p:cNvPr>
          <p:cNvSpPr>
            <a:spLocks noGrp="1"/>
          </p:cNvSpPr>
          <p:nvPr>
            <p:ph idx="1"/>
          </p:nvPr>
        </p:nvSpPr>
        <p:spPr/>
        <p:txBody>
          <a:bodyPr>
            <a:normAutofit/>
          </a:bodyPr>
          <a:lstStyle/>
          <a:p>
            <a:r>
              <a:rPr lang="en-US" sz="1800" dirty="0"/>
              <a:t>Once a student is qualified for ESL services, they will take the annual ACCESS test during the month of February.  </a:t>
            </a:r>
          </a:p>
          <a:p>
            <a:r>
              <a:rPr lang="en-US" sz="1800" dirty="0"/>
              <a:t>This test is an evaluation tool of how a child’s language is progressing in reading, writing, speaking, and listening.  The test results are sent home in the 4</a:t>
            </a:r>
            <a:r>
              <a:rPr lang="en-US" sz="1800" baseline="30000" dirty="0"/>
              <a:t>th</a:t>
            </a:r>
            <a:r>
              <a:rPr lang="en-US" sz="1800" dirty="0"/>
              <a:t> quarter report card to parents.  This test offers information on the student’s language growth and how to best serve them the following school year.  </a:t>
            </a:r>
          </a:p>
          <a:p>
            <a:r>
              <a:rPr lang="en-US" sz="1800" dirty="0"/>
              <a:t>To exit from the ESL program the student must score a proficiency score of 4 in Reading, 4 in Writing and an overall composite score of 4.8.  ACCESS scores are used for instructional decisions but do not factor in promotion/retention decisions.</a:t>
            </a:r>
          </a:p>
        </p:txBody>
      </p:sp>
    </p:spTree>
    <p:extLst>
      <p:ext uri="{BB962C8B-B14F-4D97-AF65-F5344CB8AC3E}">
        <p14:creationId xmlns:p14="http://schemas.microsoft.com/office/powerpoint/2010/main" val="299331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DD063-564A-413B-87AF-E813745BEFFE}"/>
              </a:ext>
            </a:extLst>
          </p:cNvPr>
          <p:cNvSpPr>
            <a:spLocks noGrp="1"/>
          </p:cNvSpPr>
          <p:nvPr>
            <p:ph type="title"/>
          </p:nvPr>
        </p:nvSpPr>
        <p:spPr/>
        <p:txBody>
          <a:bodyPr/>
          <a:lstStyle/>
          <a:p>
            <a:r>
              <a:rPr lang="en-US" dirty="0"/>
              <a:t>RESOURCES AT HOME</a:t>
            </a:r>
          </a:p>
        </p:txBody>
      </p:sp>
      <p:sp>
        <p:nvSpPr>
          <p:cNvPr id="3" name="Content Placeholder 2">
            <a:extLst>
              <a:ext uri="{FF2B5EF4-FFF2-40B4-BE49-F238E27FC236}">
                <a16:creationId xmlns:a16="http://schemas.microsoft.com/office/drawing/2014/main" id="{F49683B7-646E-4A7C-B463-D13BB1E10732}"/>
              </a:ext>
            </a:extLst>
          </p:cNvPr>
          <p:cNvSpPr>
            <a:spLocks noGrp="1"/>
          </p:cNvSpPr>
          <p:nvPr>
            <p:ph idx="1"/>
          </p:nvPr>
        </p:nvSpPr>
        <p:spPr/>
        <p:txBody>
          <a:bodyPr>
            <a:normAutofit lnSpcReduction="10000"/>
          </a:bodyPr>
          <a:lstStyle/>
          <a:p>
            <a:pPr fontAlgn="t"/>
            <a:r>
              <a:rPr lang="en-US" b="1" u="sng" dirty="0">
                <a:hlinkClick r:id="rId2"/>
              </a:rPr>
              <a:t>Support at Home</a:t>
            </a:r>
            <a:endParaRPr lang="en-US" b="1" dirty="0"/>
          </a:p>
          <a:p>
            <a:pPr fontAlgn="t"/>
            <a:r>
              <a:rPr lang="en-US" dirty="0"/>
              <a:t>Here are some resources for helping your ELL at home:</a:t>
            </a:r>
          </a:p>
          <a:p>
            <a:pPr fontAlgn="t"/>
            <a:r>
              <a:rPr lang="en-US" dirty="0"/>
              <a:t>Attend Wake County Public Library </a:t>
            </a:r>
            <a:r>
              <a:rPr lang="en-US" u="sng" dirty="0">
                <a:hlinkClick r:id="rId3"/>
              </a:rPr>
              <a:t>Events</a:t>
            </a:r>
            <a:endParaRPr lang="en-US" dirty="0"/>
          </a:p>
          <a:p>
            <a:pPr fontAlgn="t"/>
            <a:r>
              <a:rPr lang="en-US" u="sng" dirty="0">
                <a:hlinkClick r:id="rId4"/>
              </a:rPr>
              <a:t>Support literacy at home</a:t>
            </a:r>
            <a:endParaRPr lang="en-US" dirty="0"/>
          </a:p>
          <a:p>
            <a:pPr fontAlgn="t"/>
            <a:r>
              <a:rPr lang="en-US" dirty="0"/>
              <a:t>Build Background Knowledge through </a:t>
            </a:r>
            <a:r>
              <a:rPr lang="en-US" u="sng" dirty="0">
                <a:hlinkClick r:id="rId5"/>
              </a:rPr>
              <a:t>free family field trips</a:t>
            </a:r>
            <a:endParaRPr lang="en-US" dirty="0"/>
          </a:p>
          <a:p>
            <a:pPr fontAlgn="t"/>
            <a:r>
              <a:rPr lang="en-US" dirty="0"/>
              <a:t>Watch </a:t>
            </a:r>
            <a:r>
              <a:rPr lang="en-US" u="sng" dirty="0">
                <a:hlinkClick r:id="rId6"/>
              </a:rPr>
              <a:t>educational TV shows</a:t>
            </a:r>
            <a:r>
              <a:rPr lang="en-US" dirty="0"/>
              <a:t> to build social and academic language</a:t>
            </a:r>
          </a:p>
          <a:p>
            <a:pPr fontAlgn="t"/>
            <a:r>
              <a:rPr lang="en-US" u="sng" dirty="0">
                <a:hlinkClick r:id="rId7"/>
              </a:rPr>
              <a:t>Play games to practice English</a:t>
            </a:r>
            <a:r>
              <a:rPr lang="en-US" dirty="0"/>
              <a:t> </a:t>
            </a:r>
          </a:p>
          <a:p>
            <a:pPr fontAlgn="t"/>
            <a:r>
              <a:rPr lang="en-US" u="sng" dirty="0">
                <a:hlinkClick r:id="rId8"/>
              </a:rPr>
              <a:t>Read to and with your children in any language</a:t>
            </a:r>
            <a:endParaRPr lang="en-US" u="sng" dirty="0"/>
          </a:p>
          <a:p>
            <a:pPr fontAlgn="t"/>
            <a:r>
              <a:rPr lang="en-US" dirty="0">
                <a:hlinkClick r:id="rId9"/>
              </a:rPr>
              <a:t>https://www.raz-kids.com/main/Search/?searchTerms=login</a:t>
            </a:r>
            <a:endParaRPr lang="en-US" dirty="0"/>
          </a:p>
          <a:p>
            <a:endParaRPr lang="en-US" dirty="0"/>
          </a:p>
        </p:txBody>
      </p:sp>
    </p:spTree>
    <p:extLst>
      <p:ext uri="{BB962C8B-B14F-4D97-AF65-F5344CB8AC3E}">
        <p14:creationId xmlns:p14="http://schemas.microsoft.com/office/powerpoint/2010/main" val="173258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B0159-DF7C-4E18-BE8C-54B3134FE016}"/>
              </a:ext>
            </a:extLst>
          </p:cNvPr>
          <p:cNvSpPr>
            <a:spLocks noGrp="1"/>
          </p:cNvSpPr>
          <p:nvPr>
            <p:ph type="title"/>
          </p:nvPr>
        </p:nvSpPr>
        <p:spPr/>
        <p:txBody>
          <a:bodyPr/>
          <a:lstStyle/>
          <a:p>
            <a:r>
              <a:rPr lang="en-US" dirty="0"/>
              <a:t>SUPPORT AT SCHOOL</a:t>
            </a:r>
          </a:p>
        </p:txBody>
      </p:sp>
      <p:sp>
        <p:nvSpPr>
          <p:cNvPr id="3" name="Content Placeholder 2">
            <a:extLst>
              <a:ext uri="{FF2B5EF4-FFF2-40B4-BE49-F238E27FC236}">
                <a16:creationId xmlns:a16="http://schemas.microsoft.com/office/drawing/2014/main" id="{6624BF2A-018B-4C3C-82A4-0CAB8ABF6553}"/>
              </a:ext>
            </a:extLst>
          </p:cNvPr>
          <p:cNvSpPr>
            <a:spLocks noGrp="1"/>
          </p:cNvSpPr>
          <p:nvPr>
            <p:ph idx="1"/>
          </p:nvPr>
        </p:nvSpPr>
        <p:spPr/>
        <p:txBody>
          <a:bodyPr>
            <a:normAutofit fontScale="92500" lnSpcReduction="20000"/>
          </a:bodyPr>
          <a:lstStyle/>
          <a:p>
            <a:pPr marL="0" indent="0">
              <a:buNone/>
            </a:pPr>
            <a:endParaRPr lang="en-US" dirty="0"/>
          </a:p>
          <a:p>
            <a:r>
              <a:rPr lang="en-US" dirty="0"/>
              <a:t>Small group instruction</a:t>
            </a:r>
          </a:p>
          <a:p>
            <a:r>
              <a:rPr lang="en-US" u="sng" dirty="0">
                <a:hlinkClick r:id="rId2"/>
              </a:rPr>
              <a:t>Strategic grouping/group work</a:t>
            </a:r>
            <a:endParaRPr lang="en-US" dirty="0"/>
          </a:p>
          <a:p>
            <a:r>
              <a:rPr lang="en-US" dirty="0"/>
              <a:t>Sentence and paragraph frames</a:t>
            </a:r>
          </a:p>
          <a:p>
            <a:r>
              <a:rPr lang="en-US" dirty="0"/>
              <a:t>Graphic organizers/Thinking Maps</a:t>
            </a:r>
          </a:p>
          <a:p>
            <a:r>
              <a:rPr lang="en-US" u="sng" dirty="0">
                <a:hlinkClick r:id="rId3"/>
              </a:rPr>
              <a:t>Guiding questions</a:t>
            </a:r>
            <a:endParaRPr lang="en-US" dirty="0"/>
          </a:p>
          <a:p>
            <a:r>
              <a:rPr lang="en-US" dirty="0"/>
              <a:t>Visuals</a:t>
            </a:r>
          </a:p>
          <a:p>
            <a:r>
              <a:rPr lang="en-US" u="sng" dirty="0">
                <a:hlinkClick r:id="rId4"/>
              </a:rPr>
              <a:t>Vocabulary development support</a:t>
            </a:r>
            <a:endParaRPr lang="en-US" dirty="0"/>
          </a:p>
          <a:p>
            <a:r>
              <a:rPr lang="en-US" dirty="0"/>
              <a:t>PBL activities</a:t>
            </a:r>
          </a:p>
          <a:p>
            <a:r>
              <a:rPr lang="en-US" dirty="0"/>
              <a:t>Letterland-K-2</a:t>
            </a:r>
          </a:p>
          <a:p>
            <a:endParaRPr lang="en-US" dirty="0"/>
          </a:p>
        </p:txBody>
      </p:sp>
    </p:spTree>
    <p:extLst>
      <p:ext uri="{BB962C8B-B14F-4D97-AF65-F5344CB8AC3E}">
        <p14:creationId xmlns:p14="http://schemas.microsoft.com/office/powerpoint/2010/main" val="1498027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DE82B-A897-4EA2-BFA4-EC1D1FCB4CB2}"/>
              </a:ext>
            </a:extLst>
          </p:cNvPr>
          <p:cNvSpPr>
            <a:spLocks noGrp="1"/>
          </p:cNvSpPr>
          <p:nvPr>
            <p:ph type="title"/>
          </p:nvPr>
        </p:nvSpPr>
        <p:spPr/>
        <p:txBody>
          <a:bodyPr/>
          <a:lstStyle/>
          <a:p>
            <a:r>
              <a:rPr lang="en-US" dirty="0"/>
              <a:t>CONTACT INFORMATION	</a:t>
            </a:r>
          </a:p>
        </p:txBody>
      </p:sp>
      <p:sp>
        <p:nvSpPr>
          <p:cNvPr id="3" name="Content Placeholder 2">
            <a:extLst>
              <a:ext uri="{FF2B5EF4-FFF2-40B4-BE49-F238E27FC236}">
                <a16:creationId xmlns:a16="http://schemas.microsoft.com/office/drawing/2014/main" id="{3494026F-98F0-4753-A033-2975BA56524E}"/>
              </a:ext>
            </a:extLst>
          </p:cNvPr>
          <p:cNvSpPr>
            <a:spLocks noGrp="1"/>
          </p:cNvSpPr>
          <p:nvPr>
            <p:ph idx="1"/>
          </p:nvPr>
        </p:nvSpPr>
        <p:spPr/>
        <p:txBody>
          <a:bodyPr/>
          <a:lstStyle/>
          <a:p>
            <a:r>
              <a:rPr lang="en-US" sz="3200" dirty="0"/>
              <a:t>EMAIL:  </a:t>
            </a:r>
            <a:r>
              <a:rPr lang="en-US" sz="3200" dirty="0">
                <a:hlinkClick r:id="rId2"/>
              </a:rPr>
              <a:t>cburkhalter@wcpss.net</a:t>
            </a:r>
            <a:endParaRPr lang="en-US" sz="3200" dirty="0"/>
          </a:p>
          <a:p>
            <a:r>
              <a:rPr lang="en-US" sz="3200" dirty="0"/>
              <a:t>PHONE:  919-233-4320</a:t>
            </a:r>
          </a:p>
          <a:p>
            <a:endParaRPr lang="en-US" dirty="0"/>
          </a:p>
          <a:p>
            <a:pPr marL="0" indent="0">
              <a:buNone/>
            </a:pPr>
            <a:endParaRPr lang="en-US" dirty="0"/>
          </a:p>
        </p:txBody>
      </p:sp>
    </p:spTree>
    <p:extLst>
      <p:ext uri="{BB962C8B-B14F-4D97-AF65-F5344CB8AC3E}">
        <p14:creationId xmlns:p14="http://schemas.microsoft.com/office/powerpoint/2010/main" val="34620489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134</TotalTime>
  <Words>572</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Cambria</vt:lpstr>
      <vt:lpstr>Century Gothic</vt:lpstr>
      <vt:lpstr>Wingdings 3</vt:lpstr>
      <vt:lpstr>Ion Boardroom</vt:lpstr>
      <vt:lpstr>ESL PROGRAM FEBRUARY 11, 2020</vt:lpstr>
      <vt:lpstr>WHAT IS ESL?  </vt:lpstr>
      <vt:lpstr>TYPES OF SERVICES FOR ELLS</vt:lpstr>
      <vt:lpstr>ACCESS TESTING </vt:lpstr>
      <vt:lpstr>RESOURCES AT HOME</vt:lpstr>
      <vt:lpstr>SUPPORT AT SCHOOL</vt:lpstr>
      <vt:lpstr>CONTACT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ESL PROGRAM FEBRUARY 11, 2020</dc:title>
  <dc:creator>cburkhalter@wcpschools.wcpss.local</dc:creator>
  <cp:lastModifiedBy>Stephen B</cp:lastModifiedBy>
  <cp:revision>8</cp:revision>
  <dcterms:created xsi:type="dcterms:W3CDTF">2020-02-05T19:49:14Z</dcterms:created>
  <dcterms:modified xsi:type="dcterms:W3CDTF">2020-02-09T23:53:53Z</dcterms:modified>
</cp:coreProperties>
</file>